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9017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kaggle.com/code/ecemboluk/google-play-store-analysis"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937272"/>
            <a:ext cx="7477601" cy="1666399"/>
          </a:xfrm>
          <a:prstGeom prst="rect">
            <a:avLst/>
          </a:prstGeom>
          <a:noFill/>
          <a:ln/>
        </p:spPr>
        <p:txBody>
          <a:bodyPr wrap="square" rtlCol="0" anchor="t"/>
          <a:lstStyle/>
          <a:p>
            <a:pPr marL="0" indent="0">
              <a:lnSpc>
                <a:spcPts val="6561"/>
              </a:lnSpc>
              <a:buNone/>
            </a:pPr>
            <a:r>
              <a:rPr lang="en-US" sz="5249" b="1" kern="0" spc="-157" dirty="0">
                <a:solidFill>
                  <a:srgbClr val="FFFFFF"/>
                </a:solidFill>
                <a:latin typeface="Inter" pitchFamily="34" charset="0"/>
                <a:ea typeface="Inter" pitchFamily="34" charset="-122"/>
                <a:cs typeface="Inter" pitchFamily="34" charset="-120"/>
              </a:rPr>
              <a:t>Google Play Store Review Analysis</a:t>
            </a:r>
            <a:endParaRPr lang="en-US" sz="5249" dirty="0"/>
          </a:p>
        </p:txBody>
      </p:sp>
      <p:sp>
        <p:nvSpPr>
          <p:cNvPr id="6" name="Text 3"/>
          <p:cNvSpPr/>
          <p:nvPr/>
        </p:nvSpPr>
        <p:spPr>
          <a:xfrm>
            <a:off x="833199" y="4936927"/>
            <a:ext cx="7477601" cy="355402"/>
          </a:xfrm>
          <a:prstGeom prst="rect">
            <a:avLst/>
          </a:prstGeom>
          <a:noFill/>
          <a:ln/>
        </p:spPr>
        <p:txBody>
          <a:bodyPr wrap="non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An overview of the project's goals and objectives.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31624"/>
          </a:xfrm>
          <a:prstGeom prst="rect">
            <a:avLst/>
          </a:prstGeom>
          <a:solidFill>
            <a:srgbClr val="272525"/>
          </a:solidFill>
          <a:ln/>
        </p:spPr>
      </p:sp>
      <p:sp>
        <p:nvSpPr>
          <p:cNvPr id="4" name="Text 2"/>
          <p:cNvSpPr/>
          <p:nvPr/>
        </p:nvSpPr>
        <p:spPr>
          <a:xfrm>
            <a:off x="2845118" y="517565"/>
            <a:ext cx="8048506" cy="588169"/>
          </a:xfrm>
          <a:prstGeom prst="rect">
            <a:avLst/>
          </a:prstGeom>
          <a:noFill/>
          <a:ln/>
        </p:spPr>
        <p:txBody>
          <a:bodyPr wrap="none" rtlCol="0" anchor="t"/>
          <a:lstStyle/>
          <a:p>
            <a:pPr marL="0" indent="0">
              <a:lnSpc>
                <a:spcPts val="4631"/>
              </a:lnSpc>
              <a:buNone/>
            </a:pPr>
            <a:r>
              <a:rPr lang="en-US" sz="3705" b="1" kern="0" spc="-111" dirty="0">
                <a:solidFill>
                  <a:srgbClr val="FFFFFF"/>
                </a:solidFill>
                <a:latin typeface="Inter" pitchFamily="34" charset="0"/>
                <a:ea typeface="Inter" pitchFamily="34" charset="-122"/>
                <a:cs typeface="Inter" pitchFamily="34" charset="-120"/>
              </a:rPr>
              <a:t>Distribution of the ratings of the apps</a:t>
            </a:r>
            <a:endParaRPr lang="en-US" sz="3705" dirty="0"/>
          </a:p>
        </p:txBody>
      </p:sp>
      <p:pic>
        <p:nvPicPr>
          <p:cNvPr id="5" name="Image 0" descr="preencoded.png"/>
          <p:cNvPicPr>
            <a:picLocks noChangeAspect="1"/>
          </p:cNvPicPr>
          <p:nvPr/>
        </p:nvPicPr>
        <p:blipFill>
          <a:blip r:embed="rId3"/>
          <a:stretch>
            <a:fillRect/>
          </a:stretch>
        </p:blipFill>
        <p:spPr>
          <a:xfrm>
            <a:off x="2845118" y="1482090"/>
            <a:ext cx="8384262" cy="4905256"/>
          </a:xfrm>
          <a:prstGeom prst="rect">
            <a:avLst/>
          </a:prstGeom>
        </p:spPr>
      </p:pic>
      <p:sp>
        <p:nvSpPr>
          <p:cNvPr id="6" name="Text 3"/>
          <p:cNvSpPr/>
          <p:nvPr/>
        </p:nvSpPr>
        <p:spPr>
          <a:xfrm>
            <a:off x="2845118" y="6599039"/>
            <a:ext cx="8940165" cy="301109"/>
          </a:xfrm>
          <a:prstGeom prst="rect">
            <a:avLst/>
          </a:prstGeom>
          <a:noFill/>
          <a:ln/>
        </p:spPr>
        <p:txBody>
          <a:bodyPr wrap="none" rtlCol="0" anchor="t"/>
          <a:lstStyle/>
          <a:p>
            <a:pPr marL="0" indent="0">
              <a:lnSpc>
                <a:spcPts val="2371"/>
              </a:lnSpc>
              <a:buNone/>
            </a:pPr>
            <a:r>
              <a:rPr lang="en-US" sz="1482" kern="0" spc="-30" dirty="0">
                <a:solidFill>
                  <a:srgbClr val="E5E0DF"/>
                </a:solidFill>
                <a:latin typeface="Inter" pitchFamily="34" charset="0"/>
                <a:ea typeface="Inter" pitchFamily="34" charset="-122"/>
                <a:cs typeface="Inter" pitchFamily="34" charset="-120"/>
              </a:rPr>
              <a:t>Findings:</a:t>
            </a:r>
            <a:endParaRPr lang="en-US" sz="1482" dirty="0"/>
          </a:p>
        </p:txBody>
      </p:sp>
      <p:sp>
        <p:nvSpPr>
          <p:cNvPr id="7" name="Text 4"/>
          <p:cNvSpPr/>
          <p:nvPr/>
        </p:nvSpPr>
        <p:spPr>
          <a:xfrm>
            <a:off x="2845118" y="7111841"/>
            <a:ext cx="8940165" cy="602218"/>
          </a:xfrm>
          <a:prstGeom prst="rect">
            <a:avLst/>
          </a:prstGeom>
          <a:noFill/>
          <a:ln/>
        </p:spPr>
        <p:txBody>
          <a:bodyPr wrap="square" rtlCol="0" anchor="t"/>
          <a:lstStyle/>
          <a:p>
            <a:pPr marL="0" indent="0">
              <a:lnSpc>
                <a:spcPts val="2371"/>
              </a:lnSpc>
              <a:buNone/>
            </a:pPr>
            <a:r>
              <a:rPr lang="en-US" sz="1482" kern="0" spc="-30" dirty="0">
                <a:solidFill>
                  <a:srgbClr val="E5E0DF"/>
                </a:solidFill>
                <a:latin typeface="Inter" pitchFamily="34" charset="0"/>
                <a:ea typeface="Inter" pitchFamily="34" charset="-122"/>
                <a:cs typeface="Inter" pitchFamily="34" charset="-120"/>
              </a:rPr>
              <a:t>From the above graph we can come to a conclusion that most of the apps in google playstore are rated in between </a:t>
            </a:r>
            <a:r>
              <a:rPr lang="en-US" sz="1482" b="1" kern="0" spc="-30" dirty="0">
                <a:solidFill>
                  <a:srgbClr val="E5E0DF"/>
                </a:solidFill>
                <a:latin typeface="Inter" pitchFamily="34" charset="0"/>
                <a:ea typeface="Inter" pitchFamily="34" charset="-122"/>
                <a:cs typeface="Inter" pitchFamily="34" charset="-120"/>
              </a:rPr>
              <a:t>3.5</a:t>
            </a:r>
            <a:r>
              <a:rPr lang="en-US" sz="1482" kern="0" spc="-30" dirty="0">
                <a:solidFill>
                  <a:srgbClr val="E5E0DF"/>
                </a:solidFill>
                <a:latin typeface="Inter" pitchFamily="34" charset="0"/>
                <a:ea typeface="Inter" pitchFamily="34" charset="-122"/>
                <a:cs typeface="Inter" pitchFamily="34" charset="-120"/>
              </a:rPr>
              <a:t> to </a:t>
            </a:r>
            <a:r>
              <a:rPr lang="en-US" sz="1482" b="1" kern="0" spc="-30" dirty="0">
                <a:solidFill>
                  <a:srgbClr val="E5E0DF"/>
                </a:solidFill>
                <a:latin typeface="Inter" pitchFamily="34" charset="0"/>
                <a:ea typeface="Inter" pitchFamily="34" charset="-122"/>
                <a:cs typeface="Inter" pitchFamily="34" charset="-120"/>
              </a:rPr>
              <a:t>4.8</a:t>
            </a:r>
            <a:endParaRPr lang="en-US" sz="1482"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
        <p:nvSpPr>
          <p:cNvPr id="4" name="Text 2"/>
          <p:cNvSpPr/>
          <p:nvPr/>
        </p:nvSpPr>
        <p:spPr>
          <a:xfrm>
            <a:off x="2841546" y="518279"/>
            <a:ext cx="4709041" cy="588526"/>
          </a:xfrm>
          <a:prstGeom prst="rect">
            <a:avLst/>
          </a:prstGeom>
          <a:noFill/>
          <a:ln/>
        </p:spPr>
        <p:txBody>
          <a:bodyPr wrap="none" rtlCol="0" anchor="t"/>
          <a:lstStyle/>
          <a:p>
            <a:pPr marL="0" indent="0">
              <a:lnSpc>
                <a:spcPts val="4635"/>
              </a:lnSpc>
              <a:buNone/>
            </a:pPr>
            <a:r>
              <a:rPr lang="en-US" sz="3708" b="1" kern="0" spc="-111" dirty="0">
                <a:solidFill>
                  <a:srgbClr val="FFFFFF"/>
                </a:solidFill>
                <a:latin typeface="Inter" pitchFamily="34" charset="0"/>
                <a:ea typeface="Inter" pitchFamily="34" charset="-122"/>
                <a:cs typeface="Inter" pitchFamily="34" charset="-120"/>
              </a:rPr>
              <a:t>Box Plot Analysis</a:t>
            </a:r>
            <a:endParaRPr lang="en-US" sz="3708" dirty="0"/>
          </a:p>
        </p:txBody>
      </p:sp>
      <p:pic>
        <p:nvPicPr>
          <p:cNvPr id="5" name="Image 0" descr="preencoded.png"/>
          <p:cNvPicPr>
            <a:picLocks noChangeAspect="1"/>
          </p:cNvPicPr>
          <p:nvPr/>
        </p:nvPicPr>
        <p:blipFill>
          <a:blip r:embed="rId3"/>
          <a:stretch>
            <a:fillRect/>
          </a:stretch>
        </p:blipFill>
        <p:spPr>
          <a:xfrm>
            <a:off x="3029903" y="1483519"/>
            <a:ext cx="8570476" cy="622768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
        <p:nvSpPr>
          <p:cNvPr id="4" name="Text 2"/>
          <p:cNvSpPr/>
          <p:nvPr/>
        </p:nvSpPr>
        <p:spPr>
          <a:xfrm>
            <a:off x="2037993" y="1153358"/>
            <a:ext cx="555498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Bar Plot Analysis</a:t>
            </a:r>
            <a:endParaRPr lang="en-US" sz="4374" dirty="0"/>
          </a:p>
        </p:txBody>
      </p:sp>
      <p:pic>
        <p:nvPicPr>
          <p:cNvPr id="5" name="Image 0" descr="preencoded.png"/>
          <p:cNvPicPr>
            <a:picLocks noChangeAspect="1"/>
          </p:cNvPicPr>
          <p:nvPr/>
        </p:nvPicPr>
        <p:blipFill>
          <a:blip r:embed="rId3"/>
          <a:stretch>
            <a:fillRect/>
          </a:stretch>
        </p:blipFill>
        <p:spPr>
          <a:xfrm>
            <a:off x="2037993" y="2292072"/>
            <a:ext cx="10554414" cy="47841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
        <p:nvSpPr>
          <p:cNvPr id="4" name="Text 2"/>
          <p:cNvSpPr/>
          <p:nvPr/>
        </p:nvSpPr>
        <p:spPr>
          <a:xfrm>
            <a:off x="2037993" y="1529120"/>
            <a:ext cx="10554414" cy="355402"/>
          </a:xfrm>
          <a:prstGeom prst="rect">
            <a:avLst/>
          </a:prstGeom>
          <a:noFill/>
          <a:ln/>
        </p:spPr>
        <p:txBody>
          <a:bodyPr wrap="none" rtlCol="0" anchor="t"/>
          <a:lstStyle/>
          <a:p>
            <a:pPr marL="0" indent="0">
              <a:lnSpc>
                <a:spcPts val="2799"/>
              </a:lnSpc>
              <a:buNone/>
            </a:pPr>
            <a:r>
              <a:rPr lang="en-US" sz="1750" b="1" kern="0" spc="-35" dirty="0">
                <a:solidFill>
                  <a:srgbClr val="E5E0DF"/>
                </a:solidFill>
                <a:latin typeface="Inter" pitchFamily="34" charset="0"/>
                <a:ea typeface="Inter" pitchFamily="34" charset="-122"/>
                <a:cs typeface="Inter" pitchFamily="34" charset="-120"/>
              </a:rPr>
              <a:t>Histogram of Subjectivity:</a:t>
            </a:r>
            <a:endParaRPr lang="en-US" sz="1750" dirty="0"/>
          </a:p>
        </p:txBody>
      </p:sp>
      <p:pic>
        <p:nvPicPr>
          <p:cNvPr id="5" name="Image 0" descr="preencoded.png"/>
          <p:cNvPicPr>
            <a:picLocks noChangeAspect="1"/>
          </p:cNvPicPr>
          <p:nvPr/>
        </p:nvPicPr>
        <p:blipFill>
          <a:blip r:embed="rId3"/>
          <a:stretch>
            <a:fillRect/>
          </a:stretch>
        </p:blipFill>
        <p:spPr>
          <a:xfrm>
            <a:off x="3229213" y="2134433"/>
            <a:ext cx="8171974" cy="3947398"/>
          </a:xfrm>
          <a:prstGeom prst="rect">
            <a:avLst/>
          </a:prstGeom>
        </p:spPr>
      </p:pic>
      <p:sp>
        <p:nvSpPr>
          <p:cNvPr id="6" name="Text 3"/>
          <p:cNvSpPr/>
          <p:nvPr/>
        </p:nvSpPr>
        <p:spPr>
          <a:xfrm>
            <a:off x="2037993" y="6331744"/>
            <a:ext cx="10554414" cy="568643"/>
          </a:xfrm>
          <a:prstGeom prst="rect">
            <a:avLst/>
          </a:prstGeom>
          <a:noFill/>
          <a:ln/>
        </p:spPr>
        <p:txBody>
          <a:bodyPr wrap="square" rtlCol="0" anchor="t"/>
          <a:lstStyle/>
          <a:p>
            <a:pPr marL="0" indent="0">
              <a:lnSpc>
                <a:spcPts val="2239"/>
              </a:lnSpc>
              <a:buNone/>
            </a:pPr>
            <a:r>
              <a:rPr lang="en-US" sz="1400" kern="0" spc="-35" dirty="0">
                <a:solidFill>
                  <a:srgbClr val="E5E0DF"/>
                </a:solidFill>
                <a:latin typeface="Inter" pitchFamily="34" charset="0"/>
                <a:ea typeface="Inter" pitchFamily="34" charset="-122"/>
                <a:cs typeface="Inter" pitchFamily="34" charset="-120"/>
              </a:rPr>
              <a:t>It can be seen that maximum number of sentiment subjectivity lies between 0.4 to 0.7. From this we can conclude that maximum number of users give reviews to the applications, according to their experience.</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
        <p:nvSpPr>
          <p:cNvPr id="4" name="Text 2"/>
          <p:cNvSpPr/>
          <p:nvPr/>
        </p:nvSpPr>
        <p:spPr>
          <a:xfrm>
            <a:off x="2037993" y="838557"/>
            <a:ext cx="6598444"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Exploratory Data Analysis</a:t>
            </a:r>
            <a:endParaRPr lang="en-US" sz="4374" dirty="0"/>
          </a:p>
        </p:txBody>
      </p:sp>
      <p:sp>
        <p:nvSpPr>
          <p:cNvPr id="5" name="Text 3"/>
          <p:cNvSpPr/>
          <p:nvPr/>
        </p:nvSpPr>
        <p:spPr>
          <a:xfrm>
            <a:off x="2037993" y="1977271"/>
            <a:ext cx="10554414" cy="355402"/>
          </a:xfrm>
          <a:prstGeom prst="rect">
            <a:avLst/>
          </a:prstGeom>
          <a:noFill/>
          <a:ln/>
        </p:spPr>
        <p:txBody>
          <a:bodyPr wrap="none" rtlCol="0" anchor="t"/>
          <a:lstStyle/>
          <a:p>
            <a:pPr marL="0" indent="0">
              <a:lnSpc>
                <a:spcPts val="2799"/>
              </a:lnSpc>
              <a:buNone/>
            </a:pPr>
            <a:r>
              <a:rPr lang="en-US" sz="1750" b="1" kern="0" spc="-35" dirty="0">
                <a:solidFill>
                  <a:srgbClr val="E5E0DF"/>
                </a:solidFill>
                <a:latin typeface="Inter" pitchFamily="34" charset="0"/>
                <a:ea typeface="Inter" pitchFamily="34" charset="-122"/>
                <a:cs typeface="Inter" pitchFamily="34" charset="-120"/>
              </a:rPr>
              <a:t>Category wise Rating</a:t>
            </a:r>
            <a:endParaRPr lang="en-US" sz="1750" dirty="0"/>
          </a:p>
        </p:txBody>
      </p:sp>
      <p:pic>
        <p:nvPicPr>
          <p:cNvPr id="6" name="Image 0" descr="preencoded.png"/>
          <p:cNvPicPr>
            <a:picLocks noChangeAspect="1"/>
          </p:cNvPicPr>
          <p:nvPr/>
        </p:nvPicPr>
        <p:blipFill>
          <a:blip r:embed="rId3"/>
          <a:stretch>
            <a:fillRect/>
          </a:stretch>
        </p:blipFill>
        <p:spPr>
          <a:xfrm>
            <a:off x="2037993" y="2582585"/>
            <a:ext cx="10554414" cy="480833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838"/>
          </a:xfrm>
          <a:prstGeom prst="rect">
            <a:avLst/>
          </a:prstGeom>
          <a:solidFill>
            <a:srgbClr val="272525"/>
          </a:solidFill>
          <a:ln/>
        </p:spPr>
      </p:sp>
      <p:sp>
        <p:nvSpPr>
          <p:cNvPr id="4" name="Text 2"/>
          <p:cNvSpPr/>
          <p:nvPr/>
        </p:nvSpPr>
        <p:spPr>
          <a:xfrm>
            <a:off x="3003947" y="499110"/>
            <a:ext cx="5923240" cy="567333"/>
          </a:xfrm>
          <a:prstGeom prst="rect">
            <a:avLst/>
          </a:prstGeom>
          <a:noFill/>
          <a:ln/>
        </p:spPr>
        <p:txBody>
          <a:bodyPr wrap="none" rtlCol="0" anchor="t"/>
          <a:lstStyle/>
          <a:p>
            <a:pPr marL="0" indent="0">
              <a:lnSpc>
                <a:spcPts val="4467"/>
              </a:lnSpc>
              <a:buNone/>
            </a:pPr>
            <a:r>
              <a:rPr lang="en-US" sz="3573" b="1" kern="0" spc="-107" dirty="0">
                <a:solidFill>
                  <a:srgbClr val="FFFFFF"/>
                </a:solidFill>
                <a:latin typeface="Inter" pitchFamily="34" charset="0"/>
                <a:ea typeface="Inter" pitchFamily="34" charset="-122"/>
                <a:cs typeface="Inter" pitchFamily="34" charset="-120"/>
              </a:rPr>
              <a:t>Top Categories on PlayStore</a:t>
            </a:r>
            <a:endParaRPr lang="en-US" sz="3573" dirty="0"/>
          </a:p>
        </p:txBody>
      </p:sp>
      <p:pic>
        <p:nvPicPr>
          <p:cNvPr id="5" name="Image 0" descr="preencoded.png"/>
          <p:cNvPicPr>
            <a:picLocks noChangeAspect="1"/>
          </p:cNvPicPr>
          <p:nvPr/>
        </p:nvPicPr>
        <p:blipFill>
          <a:blip r:embed="rId3"/>
          <a:stretch>
            <a:fillRect/>
          </a:stretch>
        </p:blipFill>
        <p:spPr>
          <a:xfrm>
            <a:off x="3576280" y="1429464"/>
            <a:ext cx="7477720" cy="4730829"/>
          </a:xfrm>
          <a:prstGeom prst="rect">
            <a:avLst/>
          </a:prstGeom>
        </p:spPr>
      </p:pic>
      <p:sp>
        <p:nvSpPr>
          <p:cNvPr id="6" name="Text 3"/>
          <p:cNvSpPr/>
          <p:nvPr/>
        </p:nvSpPr>
        <p:spPr>
          <a:xfrm>
            <a:off x="3003947" y="6364486"/>
            <a:ext cx="8622387" cy="290513"/>
          </a:xfrm>
          <a:prstGeom prst="rect">
            <a:avLst/>
          </a:prstGeom>
          <a:noFill/>
          <a:ln/>
        </p:spPr>
        <p:txBody>
          <a:bodyPr wrap="none" rtlCol="0" anchor="t"/>
          <a:lstStyle/>
          <a:p>
            <a:pPr marL="0" indent="0">
              <a:lnSpc>
                <a:spcPts val="2287"/>
              </a:lnSpc>
              <a:buNone/>
            </a:pPr>
            <a:r>
              <a:rPr lang="en-US" sz="1429" b="1" kern="0" spc="-29" dirty="0">
                <a:solidFill>
                  <a:srgbClr val="E5E0DF"/>
                </a:solidFill>
                <a:latin typeface="Inter" pitchFamily="34" charset="0"/>
                <a:ea typeface="Inter" pitchFamily="34" charset="-122"/>
                <a:cs typeface="Inter" pitchFamily="34" charset="-120"/>
              </a:rPr>
              <a:t>Findings:</a:t>
            </a:r>
            <a:endParaRPr lang="en-US" sz="1429" dirty="0"/>
          </a:p>
        </p:txBody>
      </p:sp>
      <p:sp>
        <p:nvSpPr>
          <p:cNvPr id="7" name="Text 4"/>
          <p:cNvSpPr/>
          <p:nvPr/>
        </p:nvSpPr>
        <p:spPr>
          <a:xfrm>
            <a:off x="3003947" y="6859191"/>
            <a:ext cx="8622387" cy="871538"/>
          </a:xfrm>
          <a:prstGeom prst="rect">
            <a:avLst/>
          </a:prstGeom>
          <a:noFill/>
          <a:ln/>
        </p:spPr>
        <p:txBody>
          <a:bodyPr wrap="square" rtlCol="0" anchor="t"/>
          <a:lstStyle/>
          <a:p>
            <a:pPr marL="0" indent="0">
              <a:lnSpc>
                <a:spcPts val="2287"/>
              </a:lnSpc>
              <a:buNone/>
            </a:pPr>
            <a:r>
              <a:rPr lang="en-US" sz="1429" kern="0" spc="-29" dirty="0">
                <a:solidFill>
                  <a:srgbClr val="E5E0DF"/>
                </a:solidFill>
                <a:latin typeface="Inter" pitchFamily="34" charset="0"/>
                <a:ea typeface="Inter" pitchFamily="34" charset="-122"/>
                <a:cs typeface="Inter" pitchFamily="34" charset="-120"/>
              </a:rPr>
              <a:t>So there are all total 33 categories in the dataset From the above output we can come to a conclusion that in playstore most of the apps are under FAMILY &amp; GAME category and least are of EVENTS &amp; BEAUTY Category.</a:t>
            </a:r>
            <a:endParaRPr lang="en-US" sz="1429"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
        <p:nvSpPr>
          <p:cNvPr id="4" name="Text 2"/>
          <p:cNvSpPr/>
          <p:nvPr/>
        </p:nvSpPr>
        <p:spPr>
          <a:xfrm>
            <a:off x="2037993" y="2422208"/>
            <a:ext cx="768477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Model Training and Evaluation</a:t>
            </a:r>
            <a:endParaRPr lang="en-US" sz="4374" dirty="0"/>
          </a:p>
        </p:txBody>
      </p:sp>
      <p:sp>
        <p:nvSpPr>
          <p:cNvPr id="5" name="Text 3"/>
          <p:cNvSpPr/>
          <p:nvPr/>
        </p:nvSpPr>
        <p:spPr>
          <a:xfrm>
            <a:off x="2037993" y="3672007"/>
            <a:ext cx="5110520" cy="666512"/>
          </a:xfrm>
          <a:prstGeom prst="rect">
            <a:avLst/>
          </a:prstGeom>
          <a:noFill/>
          <a:ln/>
        </p:spPr>
        <p:txBody>
          <a:bodyPr wrap="none" rtlCol="0" anchor="t"/>
          <a:lstStyle/>
          <a:p>
            <a:pPr marL="0" indent="0" algn="ctr">
              <a:lnSpc>
                <a:spcPts val="5249"/>
              </a:lnSpc>
              <a:buNone/>
            </a:pPr>
            <a:r>
              <a:rPr lang="en-US" sz="5249" b="1" kern="0" spc="-157" dirty="0">
                <a:solidFill>
                  <a:srgbClr val="E5E0DF"/>
                </a:solidFill>
                <a:latin typeface="Inter" pitchFamily="34" charset="0"/>
                <a:ea typeface="Inter" pitchFamily="34" charset="-122"/>
                <a:cs typeface="Inter" pitchFamily="34" charset="-120"/>
              </a:rPr>
              <a:t>95%</a:t>
            </a:r>
            <a:endParaRPr lang="en-US" sz="5249" dirty="0"/>
          </a:p>
        </p:txBody>
      </p:sp>
      <p:sp>
        <p:nvSpPr>
          <p:cNvPr id="6" name="Text 4"/>
          <p:cNvSpPr/>
          <p:nvPr/>
        </p:nvSpPr>
        <p:spPr>
          <a:xfrm>
            <a:off x="3204448" y="4616172"/>
            <a:ext cx="2777490" cy="347186"/>
          </a:xfrm>
          <a:prstGeom prst="rect">
            <a:avLst/>
          </a:prstGeom>
          <a:noFill/>
          <a:ln/>
        </p:spPr>
        <p:txBody>
          <a:bodyPr wrap="none" rtlCol="0" anchor="t"/>
          <a:lstStyle/>
          <a:p>
            <a:pPr marL="0" indent="0" algn="ctr">
              <a:lnSpc>
                <a:spcPts val="2734"/>
              </a:lnSpc>
              <a:buNone/>
            </a:pPr>
            <a:r>
              <a:rPr lang="en-US" sz="2187" b="1" kern="0" spc="-66" dirty="0">
                <a:solidFill>
                  <a:srgbClr val="E5E0DF"/>
                </a:solidFill>
                <a:latin typeface="Inter" pitchFamily="34" charset="0"/>
                <a:ea typeface="Inter" pitchFamily="34" charset="-122"/>
                <a:cs typeface="Inter" pitchFamily="34" charset="-120"/>
              </a:rPr>
              <a:t>Training Accuracy</a:t>
            </a:r>
            <a:endParaRPr lang="en-US" sz="2187" dirty="0"/>
          </a:p>
        </p:txBody>
      </p:sp>
      <p:sp>
        <p:nvSpPr>
          <p:cNvPr id="7" name="Text 5"/>
          <p:cNvSpPr/>
          <p:nvPr/>
        </p:nvSpPr>
        <p:spPr>
          <a:xfrm>
            <a:off x="2037993" y="5096589"/>
            <a:ext cx="5110520" cy="710803"/>
          </a:xfrm>
          <a:prstGeom prst="rect">
            <a:avLst/>
          </a:prstGeom>
          <a:noFill/>
          <a:ln/>
        </p:spPr>
        <p:txBody>
          <a:bodyPr wrap="square" rtlCol="0" anchor="t"/>
          <a:lstStyle/>
          <a:p>
            <a:pPr marL="0" indent="0" algn="ctr">
              <a:lnSpc>
                <a:spcPts val="2799"/>
              </a:lnSpc>
              <a:buNone/>
            </a:pPr>
            <a:r>
              <a:rPr lang="en-US" sz="1750" kern="0" spc="-35" dirty="0">
                <a:solidFill>
                  <a:srgbClr val="E5E0DF"/>
                </a:solidFill>
                <a:latin typeface="Inter" pitchFamily="34" charset="0"/>
                <a:ea typeface="Inter" pitchFamily="34" charset="-122"/>
                <a:cs typeface="Inter" pitchFamily="34" charset="-120"/>
              </a:rPr>
              <a:t>Measure of the model's accuracy on the training data.</a:t>
            </a:r>
            <a:endParaRPr lang="en-US" sz="1750" dirty="0"/>
          </a:p>
        </p:txBody>
      </p:sp>
      <p:sp>
        <p:nvSpPr>
          <p:cNvPr id="8" name="Text 6"/>
          <p:cNvSpPr/>
          <p:nvPr/>
        </p:nvSpPr>
        <p:spPr>
          <a:xfrm>
            <a:off x="7481768" y="3672007"/>
            <a:ext cx="5110639" cy="666512"/>
          </a:xfrm>
          <a:prstGeom prst="rect">
            <a:avLst/>
          </a:prstGeom>
          <a:noFill/>
          <a:ln/>
        </p:spPr>
        <p:txBody>
          <a:bodyPr wrap="none" rtlCol="0" anchor="t"/>
          <a:lstStyle/>
          <a:p>
            <a:pPr marL="0" indent="0" algn="ctr">
              <a:lnSpc>
                <a:spcPts val="5249"/>
              </a:lnSpc>
              <a:buNone/>
            </a:pPr>
            <a:r>
              <a:rPr lang="en-US" sz="5249" b="1" kern="0" spc="-157" dirty="0">
                <a:solidFill>
                  <a:srgbClr val="E5E0DF"/>
                </a:solidFill>
                <a:latin typeface="Inter" pitchFamily="34" charset="0"/>
                <a:ea typeface="Inter" pitchFamily="34" charset="-122"/>
                <a:cs typeface="Inter" pitchFamily="34" charset="-120"/>
              </a:rPr>
              <a:t>85%</a:t>
            </a:r>
            <a:endParaRPr lang="en-US" sz="5249" dirty="0"/>
          </a:p>
        </p:txBody>
      </p:sp>
      <p:sp>
        <p:nvSpPr>
          <p:cNvPr id="9" name="Text 7"/>
          <p:cNvSpPr/>
          <p:nvPr/>
        </p:nvSpPr>
        <p:spPr>
          <a:xfrm>
            <a:off x="8648343" y="4616172"/>
            <a:ext cx="2777490" cy="347186"/>
          </a:xfrm>
          <a:prstGeom prst="rect">
            <a:avLst/>
          </a:prstGeom>
          <a:noFill/>
          <a:ln/>
        </p:spPr>
        <p:txBody>
          <a:bodyPr wrap="none" rtlCol="0" anchor="t"/>
          <a:lstStyle/>
          <a:p>
            <a:pPr marL="0" indent="0" algn="ctr">
              <a:lnSpc>
                <a:spcPts val="2734"/>
              </a:lnSpc>
              <a:buNone/>
            </a:pPr>
            <a:r>
              <a:rPr lang="en-US" sz="2187" b="1" kern="0" spc="-66" dirty="0">
                <a:solidFill>
                  <a:srgbClr val="E5E0DF"/>
                </a:solidFill>
                <a:latin typeface="Inter" pitchFamily="34" charset="0"/>
                <a:ea typeface="Inter" pitchFamily="34" charset="-122"/>
                <a:cs typeface="Inter" pitchFamily="34" charset="-120"/>
              </a:rPr>
              <a:t>Validation Accuracy</a:t>
            </a:r>
            <a:endParaRPr lang="en-US" sz="2187" dirty="0"/>
          </a:p>
        </p:txBody>
      </p:sp>
      <p:sp>
        <p:nvSpPr>
          <p:cNvPr id="10" name="Text 8"/>
          <p:cNvSpPr/>
          <p:nvPr/>
        </p:nvSpPr>
        <p:spPr>
          <a:xfrm>
            <a:off x="7481768" y="5096589"/>
            <a:ext cx="5110639" cy="710803"/>
          </a:xfrm>
          <a:prstGeom prst="rect">
            <a:avLst/>
          </a:prstGeom>
          <a:noFill/>
          <a:ln/>
        </p:spPr>
        <p:txBody>
          <a:bodyPr wrap="square" rtlCol="0" anchor="t"/>
          <a:lstStyle/>
          <a:p>
            <a:pPr marL="0" indent="0" algn="ctr">
              <a:lnSpc>
                <a:spcPts val="2799"/>
              </a:lnSpc>
              <a:buNone/>
            </a:pPr>
            <a:r>
              <a:rPr lang="en-US" sz="1750" kern="0" spc="-35" dirty="0">
                <a:solidFill>
                  <a:srgbClr val="E5E0DF"/>
                </a:solidFill>
                <a:latin typeface="Inter" pitchFamily="34" charset="0"/>
                <a:ea typeface="Inter" pitchFamily="34" charset="-122"/>
                <a:cs typeface="Inter" pitchFamily="34" charset="-120"/>
              </a:rPr>
              <a:t>Assessment of the model's performance on unseen data.</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2775585"/>
            <a:ext cx="6933843"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Challenges and Limitations</a:t>
            </a:r>
            <a:endParaRPr lang="en-US" sz="4374" dirty="0"/>
          </a:p>
        </p:txBody>
      </p:sp>
      <p:sp>
        <p:nvSpPr>
          <p:cNvPr id="6" name="Shape 3"/>
          <p:cNvSpPr/>
          <p:nvPr/>
        </p:nvSpPr>
        <p:spPr>
          <a:xfrm>
            <a:off x="4490799" y="3803213"/>
            <a:ext cx="4542115" cy="1650802"/>
          </a:xfrm>
          <a:prstGeom prst="roundRect">
            <a:avLst>
              <a:gd name="adj" fmla="val 6057"/>
            </a:avLst>
          </a:prstGeom>
          <a:solidFill>
            <a:srgbClr val="110080"/>
          </a:solidFill>
          <a:ln w="7620">
            <a:solidFill>
              <a:srgbClr val="2A1999"/>
            </a:solidFill>
            <a:prstDash val="solid"/>
          </a:ln>
        </p:spPr>
      </p:sp>
      <p:sp>
        <p:nvSpPr>
          <p:cNvPr id="7" name="Text 4"/>
          <p:cNvSpPr/>
          <p:nvPr/>
        </p:nvSpPr>
        <p:spPr>
          <a:xfrm>
            <a:off x="4720590" y="4033004"/>
            <a:ext cx="277749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Data Quality</a:t>
            </a:r>
            <a:endParaRPr lang="en-US" sz="2187" dirty="0"/>
          </a:p>
        </p:txBody>
      </p:sp>
      <p:sp>
        <p:nvSpPr>
          <p:cNvPr id="8" name="Text 5"/>
          <p:cNvSpPr/>
          <p:nvPr/>
        </p:nvSpPr>
        <p:spPr>
          <a:xfrm>
            <a:off x="4720590" y="4513421"/>
            <a:ext cx="4082534"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Addressing issues related to incomplete or inaccurate data.</a:t>
            </a:r>
            <a:endParaRPr lang="en-US" sz="1750" dirty="0"/>
          </a:p>
        </p:txBody>
      </p:sp>
      <p:sp>
        <p:nvSpPr>
          <p:cNvPr id="9" name="Shape 6"/>
          <p:cNvSpPr/>
          <p:nvPr/>
        </p:nvSpPr>
        <p:spPr>
          <a:xfrm>
            <a:off x="9255085" y="3803213"/>
            <a:ext cx="4542115" cy="1650802"/>
          </a:xfrm>
          <a:prstGeom prst="roundRect">
            <a:avLst>
              <a:gd name="adj" fmla="val 6057"/>
            </a:avLst>
          </a:prstGeom>
          <a:solidFill>
            <a:srgbClr val="110080"/>
          </a:solidFill>
          <a:ln w="7620">
            <a:solidFill>
              <a:srgbClr val="2A1999"/>
            </a:solidFill>
            <a:prstDash val="solid"/>
          </a:ln>
        </p:spPr>
      </p:sp>
      <p:sp>
        <p:nvSpPr>
          <p:cNvPr id="10" name="Text 7"/>
          <p:cNvSpPr/>
          <p:nvPr/>
        </p:nvSpPr>
        <p:spPr>
          <a:xfrm>
            <a:off x="9484876" y="4033004"/>
            <a:ext cx="277749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Scalability</a:t>
            </a:r>
            <a:endParaRPr lang="en-US" sz="2187" dirty="0"/>
          </a:p>
        </p:txBody>
      </p:sp>
      <p:sp>
        <p:nvSpPr>
          <p:cNvPr id="11" name="Text 8"/>
          <p:cNvSpPr/>
          <p:nvPr/>
        </p:nvSpPr>
        <p:spPr>
          <a:xfrm>
            <a:off x="9484876" y="4513421"/>
            <a:ext cx="4082534"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performing and efficiency of the model with large datasets.</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
        <p:nvSpPr>
          <p:cNvPr id="4" name="Text 2"/>
          <p:cNvSpPr/>
          <p:nvPr/>
        </p:nvSpPr>
        <p:spPr>
          <a:xfrm>
            <a:off x="2037993" y="2479238"/>
            <a:ext cx="555498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Conclusion </a:t>
            </a:r>
            <a:endParaRPr lang="en-US" sz="4374" dirty="0"/>
          </a:p>
        </p:txBody>
      </p:sp>
      <p:sp>
        <p:nvSpPr>
          <p:cNvPr id="5" name="Text 3"/>
          <p:cNvSpPr/>
          <p:nvPr/>
        </p:nvSpPr>
        <p:spPr>
          <a:xfrm>
            <a:off x="2037993" y="3617952"/>
            <a:ext cx="10554414" cy="2132409"/>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Google Play Store reviews dataset provides a comprehensive view of user sentiments and preferences across a wide range of apps. With its vast collection of reviews, it offers valuable insights into user experiences, satisfaction levels, and emerging trends. While acknowledging potential biases and limitations inherent in user-generated content, this dataset remains a powerful resource for app developers, marketers, and researchers aiming to optimize user engagement and satisfaction in the ever-evolving app ecosystem.</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
        <p:nvSpPr>
          <p:cNvPr id="4" name="Text 2"/>
          <p:cNvSpPr/>
          <p:nvPr/>
        </p:nvSpPr>
        <p:spPr>
          <a:xfrm>
            <a:off x="2037993" y="2426851"/>
            <a:ext cx="555498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Reference</a:t>
            </a:r>
            <a:endParaRPr lang="en-US" sz="4374" dirty="0"/>
          </a:p>
        </p:txBody>
      </p:sp>
      <p:pic>
        <p:nvPicPr>
          <p:cNvPr id="5" name="Image 0" descr="preencoded.png">
            <a:hlinkClick r:id="rId3"/>
          </p:cNvPr>
          <p:cNvPicPr>
            <a:picLocks noChangeAspect="1"/>
          </p:cNvPicPr>
          <p:nvPr/>
        </p:nvPicPr>
        <p:blipFill>
          <a:blip r:embed="rId4"/>
          <a:stretch>
            <a:fillRect/>
          </a:stretch>
        </p:blipFill>
        <p:spPr>
          <a:xfrm>
            <a:off x="2037993" y="3565565"/>
            <a:ext cx="10554414" cy="223718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2533174"/>
            <a:ext cx="9306401"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Selection of Machine Learning Algorithms</a:t>
            </a:r>
            <a:endParaRPr lang="en-US" sz="4374" dirty="0"/>
          </a:p>
        </p:txBody>
      </p:sp>
      <p:sp>
        <p:nvSpPr>
          <p:cNvPr id="6" name="Shape 3"/>
          <p:cNvSpPr/>
          <p:nvPr/>
        </p:nvSpPr>
        <p:spPr>
          <a:xfrm>
            <a:off x="833199" y="4428768"/>
            <a:ext cx="499943" cy="499943"/>
          </a:xfrm>
          <a:prstGeom prst="roundRect">
            <a:avLst>
              <a:gd name="adj" fmla="val 20000"/>
            </a:avLst>
          </a:prstGeom>
          <a:solidFill>
            <a:srgbClr val="110080"/>
          </a:solidFill>
          <a:ln w="7620">
            <a:solidFill>
              <a:srgbClr val="2A1999"/>
            </a:solidFill>
            <a:prstDash val="solid"/>
          </a:ln>
        </p:spPr>
      </p:sp>
      <p:sp>
        <p:nvSpPr>
          <p:cNvPr id="7" name="Text 4"/>
          <p:cNvSpPr/>
          <p:nvPr/>
        </p:nvSpPr>
        <p:spPr>
          <a:xfrm>
            <a:off x="1006554" y="4470440"/>
            <a:ext cx="153114"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8" name="Text 5"/>
          <p:cNvSpPr/>
          <p:nvPr/>
        </p:nvSpPr>
        <p:spPr>
          <a:xfrm>
            <a:off x="1555313" y="4505087"/>
            <a:ext cx="277749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Supervised Learning</a:t>
            </a:r>
            <a:endParaRPr lang="en-US" sz="2187" dirty="0"/>
          </a:p>
        </p:txBody>
      </p:sp>
      <p:sp>
        <p:nvSpPr>
          <p:cNvPr id="9" name="Text 6"/>
          <p:cNvSpPr/>
          <p:nvPr/>
        </p:nvSpPr>
        <p:spPr>
          <a:xfrm>
            <a:off x="1555313" y="4985504"/>
            <a:ext cx="3820001"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Utilizing labeled training data for prediction.</a:t>
            </a:r>
            <a:endParaRPr lang="en-US" sz="1750" dirty="0"/>
          </a:p>
        </p:txBody>
      </p:sp>
      <p:sp>
        <p:nvSpPr>
          <p:cNvPr id="10" name="Shape 7"/>
          <p:cNvSpPr/>
          <p:nvPr/>
        </p:nvSpPr>
        <p:spPr>
          <a:xfrm>
            <a:off x="5597485" y="4428768"/>
            <a:ext cx="499943" cy="499943"/>
          </a:xfrm>
          <a:prstGeom prst="roundRect">
            <a:avLst>
              <a:gd name="adj" fmla="val 20000"/>
            </a:avLst>
          </a:prstGeom>
          <a:solidFill>
            <a:srgbClr val="110080"/>
          </a:solidFill>
          <a:ln w="7620">
            <a:solidFill>
              <a:srgbClr val="2A1999"/>
            </a:solidFill>
            <a:prstDash val="solid"/>
          </a:ln>
        </p:spPr>
      </p:sp>
      <p:sp>
        <p:nvSpPr>
          <p:cNvPr id="11" name="Text 8"/>
          <p:cNvSpPr/>
          <p:nvPr/>
        </p:nvSpPr>
        <p:spPr>
          <a:xfrm>
            <a:off x="5747385" y="4470440"/>
            <a:ext cx="200025"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2" name="Text 9"/>
          <p:cNvSpPr/>
          <p:nvPr/>
        </p:nvSpPr>
        <p:spPr>
          <a:xfrm>
            <a:off x="6319599" y="4505087"/>
            <a:ext cx="2984302"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Unsupervised Learning</a:t>
            </a:r>
            <a:endParaRPr lang="en-US" sz="2187" dirty="0"/>
          </a:p>
        </p:txBody>
      </p:sp>
      <p:sp>
        <p:nvSpPr>
          <p:cNvPr id="13" name="Text 10"/>
          <p:cNvSpPr/>
          <p:nvPr/>
        </p:nvSpPr>
        <p:spPr>
          <a:xfrm>
            <a:off x="6319599" y="4985504"/>
            <a:ext cx="3820001" cy="710803"/>
          </a:xfrm>
          <a:prstGeom prst="rect">
            <a:avLst/>
          </a:prstGeom>
          <a:noFill/>
          <a:ln/>
        </p:spPr>
        <p:txBody>
          <a:bodyPr wrap="squar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Developing insights from unlabeled data.</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3423285"/>
            <a:ext cx="5554980" cy="694373"/>
          </a:xfrm>
          <a:prstGeom prst="rect">
            <a:avLst/>
          </a:prstGeom>
          <a:noFill/>
          <a:ln/>
        </p:spPr>
        <p:txBody>
          <a:bodyPr wrap="none" rtlCol="0" anchor="t"/>
          <a:lstStyle/>
          <a:p>
            <a:pPr marL="0" indent="0" algn="l">
              <a:lnSpc>
                <a:spcPts val="5468"/>
              </a:lnSpc>
              <a:buNone/>
            </a:pPr>
            <a:r>
              <a:rPr lang="en-US" sz="4374" b="1" kern="0" spc="-131" dirty="0">
                <a:solidFill>
                  <a:srgbClr val="FFFFFF"/>
                </a:solidFill>
                <a:latin typeface="Inter" pitchFamily="34" charset="0"/>
                <a:ea typeface="Inter" pitchFamily="34" charset="-122"/>
                <a:cs typeface="Inter" pitchFamily="34" charset="-120"/>
              </a:rPr>
              <a:t>Thank You!</a:t>
            </a:r>
            <a:endParaRPr lang="en-US" sz="4374" dirty="0"/>
          </a:p>
        </p:txBody>
      </p:sp>
      <p:sp>
        <p:nvSpPr>
          <p:cNvPr id="6" name="Text 3"/>
          <p:cNvSpPr/>
          <p:nvPr/>
        </p:nvSpPr>
        <p:spPr>
          <a:xfrm>
            <a:off x="833199" y="4450913"/>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
        <p:nvSpPr>
          <p:cNvPr id="4" name="Text 2"/>
          <p:cNvSpPr/>
          <p:nvPr/>
        </p:nvSpPr>
        <p:spPr>
          <a:xfrm>
            <a:off x="2037993" y="1792486"/>
            <a:ext cx="10357485"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Overview of the Dataset and Its Features</a:t>
            </a:r>
            <a:endParaRPr lang="en-US" sz="4374" dirty="0"/>
          </a:p>
        </p:txBody>
      </p:sp>
      <p:pic>
        <p:nvPicPr>
          <p:cNvPr id="5" name="Image 0" descr="preencoded.png"/>
          <p:cNvPicPr>
            <a:picLocks noChangeAspect="1"/>
          </p:cNvPicPr>
          <p:nvPr/>
        </p:nvPicPr>
        <p:blipFill>
          <a:blip r:embed="rId3"/>
          <a:stretch>
            <a:fillRect/>
          </a:stretch>
        </p:blipFill>
        <p:spPr>
          <a:xfrm>
            <a:off x="2037993" y="2931200"/>
            <a:ext cx="3295888" cy="2036921"/>
          </a:xfrm>
          <a:prstGeom prst="rect">
            <a:avLst/>
          </a:prstGeom>
        </p:spPr>
      </p:pic>
      <p:sp>
        <p:nvSpPr>
          <p:cNvPr id="6" name="Text 3"/>
          <p:cNvSpPr/>
          <p:nvPr/>
        </p:nvSpPr>
        <p:spPr>
          <a:xfrm>
            <a:off x="2037993" y="5245775"/>
            <a:ext cx="3040142"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Diverse App Categories</a:t>
            </a:r>
            <a:endParaRPr lang="en-US" sz="2187" dirty="0"/>
          </a:p>
        </p:txBody>
      </p:sp>
      <p:sp>
        <p:nvSpPr>
          <p:cNvPr id="7" name="Text 4"/>
          <p:cNvSpPr/>
          <p:nvPr/>
        </p:nvSpPr>
        <p:spPr>
          <a:xfrm>
            <a:off x="2037993" y="5726192"/>
            <a:ext cx="3295888"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Understanding the variety of app types within the dataset.</a:t>
            </a:r>
            <a:endParaRPr lang="en-US" sz="1750" dirty="0"/>
          </a:p>
        </p:txBody>
      </p:sp>
      <p:pic>
        <p:nvPicPr>
          <p:cNvPr id="8" name="Image 1" descr="preencoded.png"/>
          <p:cNvPicPr>
            <a:picLocks noChangeAspect="1"/>
          </p:cNvPicPr>
          <p:nvPr/>
        </p:nvPicPr>
        <p:blipFill>
          <a:blip r:embed="rId4"/>
          <a:stretch>
            <a:fillRect/>
          </a:stretch>
        </p:blipFill>
        <p:spPr>
          <a:xfrm>
            <a:off x="5667137" y="2931200"/>
            <a:ext cx="3296007" cy="2037040"/>
          </a:xfrm>
          <a:prstGeom prst="rect">
            <a:avLst/>
          </a:prstGeom>
        </p:spPr>
      </p:pic>
      <p:sp>
        <p:nvSpPr>
          <p:cNvPr id="9" name="Text 5"/>
          <p:cNvSpPr/>
          <p:nvPr/>
        </p:nvSpPr>
        <p:spPr>
          <a:xfrm>
            <a:off x="5667137" y="5245894"/>
            <a:ext cx="2777490"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Data Representation</a:t>
            </a:r>
            <a:endParaRPr lang="en-US" sz="2187" dirty="0"/>
          </a:p>
        </p:txBody>
      </p:sp>
      <p:sp>
        <p:nvSpPr>
          <p:cNvPr id="10" name="Text 6"/>
          <p:cNvSpPr/>
          <p:nvPr/>
        </p:nvSpPr>
        <p:spPr>
          <a:xfrm>
            <a:off x="5667137" y="5726311"/>
            <a:ext cx="3296007"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Analyzing the structure and format of the dataset.</a:t>
            </a:r>
            <a:endParaRPr lang="en-US" sz="1750" dirty="0"/>
          </a:p>
        </p:txBody>
      </p:sp>
      <p:pic>
        <p:nvPicPr>
          <p:cNvPr id="11" name="Image 2" descr="preencoded.png"/>
          <p:cNvPicPr>
            <a:picLocks noChangeAspect="1"/>
          </p:cNvPicPr>
          <p:nvPr/>
        </p:nvPicPr>
        <p:blipFill>
          <a:blip r:embed="rId5"/>
          <a:stretch>
            <a:fillRect/>
          </a:stretch>
        </p:blipFill>
        <p:spPr>
          <a:xfrm>
            <a:off x="9296400" y="2931200"/>
            <a:ext cx="3296007" cy="2037040"/>
          </a:xfrm>
          <a:prstGeom prst="rect">
            <a:avLst/>
          </a:prstGeom>
        </p:spPr>
      </p:pic>
      <p:sp>
        <p:nvSpPr>
          <p:cNvPr id="12" name="Text 7"/>
          <p:cNvSpPr/>
          <p:nvPr/>
        </p:nvSpPr>
        <p:spPr>
          <a:xfrm>
            <a:off x="9296400" y="5245894"/>
            <a:ext cx="2777490"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User Feedback</a:t>
            </a:r>
            <a:endParaRPr lang="en-US" sz="2187" dirty="0"/>
          </a:p>
        </p:txBody>
      </p:sp>
      <p:sp>
        <p:nvSpPr>
          <p:cNvPr id="13" name="Text 8"/>
          <p:cNvSpPr/>
          <p:nvPr/>
        </p:nvSpPr>
        <p:spPr>
          <a:xfrm>
            <a:off x="9296400" y="5726311"/>
            <a:ext cx="3296007"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Exploring the significance of user ratings and reviews.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72525">
              <a:alpha val="80000"/>
            </a:srgbClr>
          </a:solidFill>
          <a:ln/>
        </p:spPr>
      </p:sp>
      <p:sp>
        <p:nvSpPr>
          <p:cNvPr id="6" name="Text 3"/>
          <p:cNvSpPr/>
          <p:nvPr/>
        </p:nvSpPr>
        <p:spPr>
          <a:xfrm>
            <a:off x="2037993" y="1458516"/>
            <a:ext cx="10111502"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Data Preprocessing and Cleaning Steps</a:t>
            </a:r>
            <a:endParaRPr lang="en-US" sz="4374" dirty="0"/>
          </a:p>
        </p:txBody>
      </p:sp>
      <p:sp>
        <p:nvSpPr>
          <p:cNvPr id="7" name="Shape 4"/>
          <p:cNvSpPr/>
          <p:nvPr/>
        </p:nvSpPr>
        <p:spPr>
          <a:xfrm>
            <a:off x="2349103" y="2486144"/>
            <a:ext cx="44410" cy="4284821"/>
          </a:xfrm>
          <a:prstGeom prst="roundRect">
            <a:avLst>
              <a:gd name="adj" fmla="val 225151"/>
            </a:avLst>
          </a:prstGeom>
          <a:solidFill>
            <a:srgbClr val="2A1999"/>
          </a:solidFill>
          <a:ln/>
        </p:spPr>
      </p:sp>
      <p:sp>
        <p:nvSpPr>
          <p:cNvPr id="8" name="Shape 5"/>
          <p:cNvSpPr/>
          <p:nvPr/>
        </p:nvSpPr>
        <p:spPr>
          <a:xfrm>
            <a:off x="2621220" y="2887444"/>
            <a:ext cx="777597" cy="44410"/>
          </a:xfrm>
          <a:prstGeom prst="roundRect">
            <a:avLst>
              <a:gd name="adj" fmla="val 225151"/>
            </a:avLst>
          </a:prstGeom>
          <a:solidFill>
            <a:srgbClr val="2A1999"/>
          </a:solidFill>
          <a:ln/>
        </p:spPr>
      </p:sp>
      <p:sp>
        <p:nvSpPr>
          <p:cNvPr id="9" name="Shape 6"/>
          <p:cNvSpPr/>
          <p:nvPr/>
        </p:nvSpPr>
        <p:spPr>
          <a:xfrm>
            <a:off x="2121277" y="2659737"/>
            <a:ext cx="499943" cy="499943"/>
          </a:xfrm>
          <a:prstGeom prst="roundRect">
            <a:avLst>
              <a:gd name="adj" fmla="val 20000"/>
            </a:avLst>
          </a:prstGeom>
          <a:solidFill>
            <a:srgbClr val="110080"/>
          </a:solidFill>
          <a:ln w="7620">
            <a:solidFill>
              <a:srgbClr val="2A1999"/>
            </a:solidFill>
            <a:prstDash val="solid"/>
          </a:ln>
        </p:spPr>
      </p:sp>
      <p:sp>
        <p:nvSpPr>
          <p:cNvPr id="10" name="Text 7"/>
          <p:cNvSpPr/>
          <p:nvPr/>
        </p:nvSpPr>
        <p:spPr>
          <a:xfrm>
            <a:off x="2294632" y="2701409"/>
            <a:ext cx="153114"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11" name="Text 8"/>
          <p:cNvSpPr/>
          <p:nvPr/>
        </p:nvSpPr>
        <p:spPr>
          <a:xfrm>
            <a:off x="3593306" y="2708315"/>
            <a:ext cx="2777490"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Data Cleaning</a:t>
            </a:r>
            <a:endParaRPr lang="en-US" sz="2187" dirty="0"/>
          </a:p>
        </p:txBody>
      </p:sp>
      <p:sp>
        <p:nvSpPr>
          <p:cNvPr id="12" name="Text 9"/>
          <p:cNvSpPr/>
          <p:nvPr/>
        </p:nvSpPr>
        <p:spPr>
          <a:xfrm>
            <a:off x="3593306" y="3188732"/>
            <a:ext cx="8999101" cy="355402"/>
          </a:xfrm>
          <a:prstGeom prst="rect">
            <a:avLst/>
          </a:prstGeom>
          <a:noFill/>
          <a:ln/>
        </p:spPr>
        <p:txBody>
          <a:bodyPr wrap="non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Eliminating missing or irrelevant data points.</a:t>
            </a:r>
            <a:endParaRPr lang="en-US" sz="1750" dirty="0"/>
          </a:p>
        </p:txBody>
      </p:sp>
      <p:sp>
        <p:nvSpPr>
          <p:cNvPr id="13" name="Shape 10"/>
          <p:cNvSpPr/>
          <p:nvPr/>
        </p:nvSpPr>
        <p:spPr>
          <a:xfrm>
            <a:off x="2621220" y="4389775"/>
            <a:ext cx="777597" cy="44410"/>
          </a:xfrm>
          <a:prstGeom prst="roundRect">
            <a:avLst>
              <a:gd name="adj" fmla="val 225151"/>
            </a:avLst>
          </a:prstGeom>
          <a:solidFill>
            <a:srgbClr val="2A1999"/>
          </a:solidFill>
          <a:ln/>
        </p:spPr>
      </p:sp>
      <p:sp>
        <p:nvSpPr>
          <p:cNvPr id="14" name="Shape 11"/>
          <p:cNvSpPr/>
          <p:nvPr/>
        </p:nvSpPr>
        <p:spPr>
          <a:xfrm>
            <a:off x="2121277" y="4162068"/>
            <a:ext cx="499943" cy="499943"/>
          </a:xfrm>
          <a:prstGeom prst="roundRect">
            <a:avLst>
              <a:gd name="adj" fmla="val 20000"/>
            </a:avLst>
          </a:prstGeom>
          <a:solidFill>
            <a:srgbClr val="110080"/>
          </a:solidFill>
          <a:ln w="7620">
            <a:solidFill>
              <a:srgbClr val="2A1999"/>
            </a:solidFill>
            <a:prstDash val="solid"/>
          </a:ln>
        </p:spPr>
      </p:sp>
      <p:sp>
        <p:nvSpPr>
          <p:cNvPr id="15" name="Text 12"/>
          <p:cNvSpPr/>
          <p:nvPr/>
        </p:nvSpPr>
        <p:spPr>
          <a:xfrm>
            <a:off x="2271177" y="4203740"/>
            <a:ext cx="200025"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6" name="Text 13"/>
          <p:cNvSpPr/>
          <p:nvPr/>
        </p:nvSpPr>
        <p:spPr>
          <a:xfrm>
            <a:off x="3593306" y="4210645"/>
            <a:ext cx="3598545"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Normalization and Encoding</a:t>
            </a:r>
            <a:endParaRPr lang="en-US" sz="2187" dirty="0"/>
          </a:p>
        </p:txBody>
      </p:sp>
      <p:sp>
        <p:nvSpPr>
          <p:cNvPr id="17" name="Text 14"/>
          <p:cNvSpPr/>
          <p:nvPr/>
        </p:nvSpPr>
        <p:spPr>
          <a:xfrm>
            <a:off x="3593306" y="4691063"/>
            <a:ext cx="8999101" cy="355402"/>
          </a:xfrm>
          <a:prstGeom prst="rect">
            <a:avLst/>
          </a:prstGeom>
          <a:noFill/>
          <a:ln/>
        </p:spPr>
        <p:txBody>
          <a:bodyPr wrap="non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Converting data into a standard format for analysis.</a:t>
            </a:r>
            <a:endParaRPr lang="en-US" sz="1750" dirty="0"/>
          </a:p>
        </p:txBody>
      </p:sp>
      <p:sp>
        <p:nvSpPr>
          <p:cNvPr id="18" name="Shape 15"/>
          <p:cNvSpPr/>
          <p:nvPr/>
        </p:nvSpPr>
        <p:spPr>
          <a:xfrm>
            <a:off x="2621220" y="5892105"/>
            <a:ext cx="777597" cy="44410"/>
          </a:xfrm>
          <a:prstGeom prst="roundRect">
            <a:avLst>
              <a:gd name="adj" fmla="val 225151"/>
            </a:avLst>
          </a:prstGeom>
          <a:solidFill>
            <a:srgbClr val="2A1999"/>
          </a:solidFill>
          <a:ln/>
        </p:spPr>
      </p:sp>
      <p:sp>
        <p:nvSpPr>
          <p:cNvPr id="19" name="Shape 16"/>
          <p:cNvSpPr/>
          <p:nvPr/>
        </p:nvSpPr>
        <p:spPr>
          <a:xfrm>
            <a:off x="2121277" y="5664398"/>
            <a:ext cx="499943" cy="499943"/>
          </a:xfrm>
          <a:prstGeom prst="roundRect">
            <a:avLst>
              <a:gd name="adj" fmla="val 20000"/>
            </a:avLst>
          </a:prstGeom>
          <a:solidFill>
            <a:srgbClr val="110080"/>
          </a:solidFill>
          <a:ln w="7620">
            <a:solidFill>
              <a:srgbClr val="2A1999"/>
            </a:solidFill>
            <a:prstDash val="solid"/>
          </a:ln>
        </p:spPr>
      </p:sp>
      <p:sp>
        <p:nvSpPr>
          <p:cNvPr id="20" name="Text 17"/>
          <p:cNvSpPr/>
          <p:nvPr/>
        </p:nvSpPr>
        <p:spPr>
          <a:xfrm>
            <a:off x="2266295" y="5706070"/>
            <a:ext cx="20978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21" name="Text 18"/>
          <p:cNvSpPr/>
          <p:nvPr/>
        </p:nvSpPr>
        <p:spPr>
          <a:xfrm>
            <a:off x="3593306" y="5712976"/>
            <a:ext cx="2777490"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Inter" pitchFamily="34" charset="0"/>
                <a:ea typeface="Inter" pitchFamily="34" charset="-122"/>
                <a:cs typeface="Inter" pitchFamily="34" charset="-120"/>
              </a:rPr>
              <a:t>Outlier Detection</a:t>
            </a:r>
            <a:endParaRPr lang="en-US" sz="2187" dirty="0"/>
          </a:p>
        </p:txBody>
      </p:sp>
      <p:sp>
        <p:nvSpPr>
          <p:cNvPr id="22" name="Text 19"/>
          <p:cNvSpPr/>
          <p:nvPr/>
        </p:nvSpPr>
        <p:spPr>
          <a:xfrm>
            <a:off x="3593306" y="6193393"/>
            <a:ext cx="8999101" cy="355402"/>
          </a:xfrm>
          <a:prstGeom prst="rect">
            <a:avLst/>
          </a:prstGeom>
          <a:noFill/>
          <a:ln/>
        </p:spPr>
        <p:txBody>
          <a:bodyPr wrap="non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Identifying and handling outlier observations.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
        <p:nvSpPr>
          <p:cNvPr id="4" name="Text 2"/>
          <p:cNvSpPr/>
          <p:nvPr/>
        </p:nvSpPr>
        <p:spPr>
          <a:xfrm>
            <a:off x="2037993" y="649962"/>
            <a:ext cx="7103031"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Overview of the Time Spent</a:t>
            </a:r>
            <a:endParaRPr lang="en-US" sz="4374" dirty="0"/>
          </a:p>
        </p:txBody>
      </p:sp>
      <p:pic>
        <p:nvPicPr>
          <p:cNvPr id="5" name="Image 0" descr="preencoded.png"/>
          <p:cNvPicPr>
            <a:picLocks noChangeAspect="1"/>
          </p:cNvPicPr>
          <p:nvPr/>
        </p:nvPicPr>
        <p:blipFill>
          <a:blip r:embed="rId3"/>
          <a:stretch>
            <a:fillRect/>
          </a:stretch>
        </p:blipFill>
        <p:spPr>
          <a:xfrm>
            <a:off x="3126700" y="1788676"/>
            <a:ext cx="8376880" cy="57909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32219"/>
          </a:xfrm>
          <a:prstGeom prst="rect">
            <a:avLst/>
          </a:prstGeom>
          <a:solidFill>
            <a:srgbClr val="272525"/>
          </a:solidFill>
          <a:ln/>
        </p:spPr>
      </p:sp>
      <p:sp>
        <p:nvSpPr>
          <p:cNvPr id="4" name="Text 2"/>
          <p:cNvSpPr/>
          <p:nvPr/>
        </p:nvSpPr>
        <p:spPr>
          <a:xfrm>
            <a:off x="2367796" y="572810"/>
            <a:ext cx="5207794" cy="650915"/>
          </a:xfrm>
          <a:prstGeom prst="rect">
            <a:avLst/>
          </a:prstGeom>
          <a:noFill/>
          <a:ln/>
        </p:spPr>
        <p:txBody>
          <a:bodyPr wrap="none" rtlCol="0" anchor="t"/>
          <a:lstStyle/>
          <a:p>
            <a:pPr marL="0" indent="0">
              <a:lnSpc>
                <a:spcPts val="5126"/>
              </a:lnSpc>
              <a:buNone/>
            </a:pPr>
            <a:r>
              <a:rPr lang="en-US" sz="4101" b="1" kern="0" spc="-123" dirty="0">
                <a:solidFill>
                  <a:srgbClr val="FFFFFF"/>
                </a:solidFill>
                <a:latin typeface="Inter" pitchFamily="34" charset="0"/>
                <a:ea typeface="Inter" pitchFamily="34" charset="-122"/>
                <a:cs typeface="Inter" pitchFamily="34" charset="-120"/>
              </a:rPr>
              <a:t>Data in the Dataset</a:t>
            </a:r>
            <a:endParaRPr lang="en-US" sz="4101" dirty="0"/>
          </a:p>
        </p:txBody>
      </p:sp>
      <p:pic>
        <p:nvPicPr>
          <p:cNvPr id="5" name="Image 0" descr="preencoded.png"/>
          <p:cNvPicPr>
            <a:picLocks noChangeAspect="1"/>
          </p:cNvPicPr>
          <p:nvPr/>
        </p:nvPicPr>
        <p:blipFill>
          <a:blip r:embed="rId3"/>
          <a:stretch>
            <a:fillRect/>
          </a:stretch>
        </p:blipFill>
        <p:spPr>
          <a:xfrm>
            <a:off x="5509855" y="1640324"/>
            <a:ext cx="3610689" cy="3116342"/>
          </a:xfrm>
          <a:prstGeom prst="rect">
            <a:avLst/>
          </a:prstGeom>
        </p:spPr>
      </p:pic>
      <p:sp>
        <p:nvSpPr>
          <p:cNvPr id="6" name="Text 3"/>
          <p:cNvSpPr/>
          <p:nvPr/>
        </p:nvSpPr>
        <p:spPr>
          <a:xfrm>
            <a:off x="2367796" y="4990981"/>
            <a:ext cx="9894808" cy="266700"/>
          </a:xfrm>
          <a:prstGeom prst="rect">
            <a:avLst/>
          </a:prstGeom>
          <a:noFill/>
          <a:ln/>
        </p:spPr>
        <p:txBody>
          <a:bodyPr wrap="none" rtlCol="0" anchor="t"/>
          <a:lstStyle/>
          <a:p>
            <a:pPr marL="0" indent="0">
              <a:lnSpc>
                <a:spcPts val="2100"/>
              </a:lnSpc>
              <a:buNone/>
            </a:pPr>
            <a:r>
              <a:rPr lang="en-US" sz="1312" kern="0" spc="-33" dirty="0">
                <a:solidFill>
                  <a:srgbClr val="E5E0DF"/>
                </a:solidFill>
                <a:latin typeface="Inter" pitchFamily="34" charset="0"/>
                <a:ea typeface="Inter" pitchFamily="34" charset="-122"/>
                <a:cs typeface="Inter" pitchFamily="34" charset="-120"/>
              </a:rPr>
              <a:t>Findings: </a:t>
            </a:r>
            <a:endParaRPr lang="en-US" sz="1312" dirty="0"/>
          </a:p>
        </p:txBody>
      </p:sp>
      <p:sp>
        <p:nvSpPr>
          <p:cNvPr id="7" name="Text 4"/>
          <p:cNvSpPr/>
          <p:nvPr/>
        </p:nvSpPr>
        <p:spPr>
          <a:xfrm>
            <a:off x="2367796" y="5491996"/>
            <a:ext cx="9894808" cy="266700"/>
          </a:xfrm>
          <a:prstGeom prst="rect">
            <a:avLst/>
          </a:prstGeom>
          <a:noFill/>
          <a:ln/>
        </p:spPr>
        <p:txBody>
          <a:bodyPr wrap="none" rtlCol="0" anchor="t"/>
          <a:lstStyle/>
          <a:p>
            <a:pPr marL="0" indent="0">
              <a:lnSpc>
                <a:spcPts val="2100"/>
              </a:lnSpc>
              <a:buNone/>
            </a:pPr>
            <a:r>
              <a:rPr lang="en-US" sz="1312" kern="0" spc="-33" dirty="0">
                <a:solidFill>
                  <a:srgbClr val="E5E0DF"/>
                </a:solidFill>
                <a:latin typeface="Inter" pitchFamily="34" charset="0"/>
                <a:ea typeface="Inter" pitchFamily="34" charset="-122"/>
                <a:cs typeface="Inter" pitchFamily="34" charset="-120"/>
              </a:rPr>
              <a:t>The number of null values are:</a:t>
            </a:r>
            <a:endParaRPr lang="en-US" sz="1312" dirty="0"/>
          </a:p>
        </p:txBody>
      </p:sp>
      <p:sp>
        <p:nvSpPr>
          <p:cNvPr id="8" name="Text 5"/>
          <p:cNvSpPr/>
          <p:nvPr/>
        </p:nvSpPr>
        <p:spPr>
          <a:xfrm>
            <a:off x="2634377" y="5993011"/>
            <a:ext cx="9628227" cy="266700"/>
          </a:xfrm>
          <a:prstGeom prst="rect">
            <a:avLst/>
          </a:prstGeom>
          <a:noFill/>
          <a:ln/>
        </p:spPr>
        <p:txBody>
          <a:bodyPr wrap="none" rtlCol="0" anchor="t"/>
          <a:lstStyle/>
          <a:p>
            <a:pPr marL="342900" indent="-342900" algn="l">
              <a:lnSpc>
                <a:spcPts val="2100"/>
              </a:lnSpc>
              <a:buSzPct val="100000"/>
              <a:buFont typeface="+mj-lt"/>
              <a:buAutoNum type="arabicPeriod"/>
            </a:pPr>
            <a:r>
              <a:rPr lang="en-US" sz="1312" kern="0" spc="-33" dirty="0">
                <a:solidFill>
                  <a:srgbClr val="E5E0DF"/>
                </a:solidFill>
                <a:latin typeface="Inter" pitchFamily="34" charset="0"/>
                <a:ea typeface="Inter" pitchFamily="34" charset="-122"/>
                <a:cs typeface="Inter" pitchFamily="34" charset="-120"/>
              </a:rPr>
              <a:t>Rating has 1474 null values which contributes 13.60% of the data.</a:t>
            </a:r>
            <a:endParaRPr lang="en-US" sz="1312" dirty="0"/>
          </a:p>
        </p:txBody>
      </p:sp>
      <p:sp>
        <p:nvSpPr>
          <p:cNvPr id="9" name="Text 6"/>
          <p:cNvSpPr/>
          <p:nvPr/>
        </p:nvSpPr>
        <p:spPr>
          <a:xfrm>
            <a:off x="2634377" y="6342936"/>
            <a:ext cx="9628227" cy="266700"/>
          </a:xfrm>
          <a:prstGeom prst="rect">
            <a:avLst/>
          </a:prstGeom>
          <a:noFill/>
          <a:ln/>
        </p:spPr>
        <p:txBody>
          <a:bodyPr wrap="none" rtlCol="0" anchor="t"/>
          <a:lstStyle/>
          <a:p>
            <a:pPr marL="342900" indent="-342900" algn="l">
              <a:lnSpc>
                <a:spcPts val="2100"/>
              </a:lnSpc>
              <a:buSzPct val="100000"/>
              <a:buFont typeface="+mj-lt"/>
              <a:buAutoNum type="arabicPeriod" startAt="2"/>
            </a:pPr>
            <a:r>
              <a:rPr lang="en-US" sz="1312" kern="0" spc="-33" dirty="0">
                <a:solidFill>
                  <a:srgbClr val="E5E0DF"/>
                </a:solidFill>
                <a:latin typeface="Inter" pitchFamily="34" charset="0"/>
                <a:ea typeface="Inter" pitchFamily="34" charset="-122"/>
                <a:cs typeface="Inter" pitchFamily="34" charset="-120"/>
              </a:rPr>
              <a:t>Type has 1 null value which contributes 0.01% of the data.</a:t>
            </a:r>
            <a:endParaRPr lang="en-US" sz="1312" dirty="0"/>
          </a:p>
        </p:txBody>
      </p:sp>
      <p:sp>
        <p:nvSpPr>
          <p:cNvPr id="10" name="Text 7"/>
          <p:cNvSpPr/>
          <p:nvPr/>
        </p:nvSpPr>
        <p:spPr>
          <a:xfrm>
            <a:off x="2634377" y="6692860"/>
            <a:ext cx="9628227" cy="266700"/>
          </a:xfrm>
          <a:prstGeom prst="rect">
            <a:avLst/>
          </a:prstGeom>
          <a:noFill/>
          <a:ln/>
        </p:spPr>
        <p:txBody>
          <a:bodyPr wrap="none" rtlCol="0" anchor="t"/>
          <a:lstStyle/>
          <a:p>
            <a:pPr marL="342900" indent="-342900" algn="l">
              <a:lnSpc>
                <a:spcPts val="2100"/>
              </a:lnSpc>
              <a:buSzPct val="100000"/>
              <a:buFont typeface="+mj-lt"/>
              <a:buAutoNum type="arabicPeriod" startAt="3"/>
            </a:pPr>
            <a:r>
              <a:rPr lang="en-US" sz="1312" kern="0" spc="-33" dirty="0">
                <a:solidFill>
                  <a:srgbClr val="E5E0DF"/>
                </a:solidFill>
                <a:latin typeface="Inter" pitchFamily="34" charset="0"/>
                <a:ea typeface="Inter" pitchFamily="34" charset="-122"/>
                <a:cs typeface="Inter" pitchFamily="34" charset="-120"/>
              </a:rPr>
              <a:t>Content Rating has 1 null value which contributes 0.01% of the data.</a:t>
            </a:r>
            <a:endParaRPr lang="en-US" sz="1312" dirty="0"/>
          </a:p>
        </p:txBody>
      </p:sp>
      <p:sp>
        <p:nvSpPr>
          <p:cNvPr id="11" name="Text 8"/>
          <p:cNvSpPr/>
          <p:nvPr/>
        </p:nvSpPr>
        <p:spPr>
          <a:xfrm>
            <a:off x="2634377" y="7042785"/>
            <a:ext cx="9628227" cy="266700"/>
          </a:xfrm>
          <a:prstGeom prst="rect">
            <a:avLst/>
          </a:prstGeom>
          <a:noFill/>
          <a:ln/>
        </p:spPr>
        <p:txBody>
          <a:bodyPr wrap="none" rtlCol="0" anchor="t"/>
          <a:lstStyle/>
          <a:p>
            <a:pPr marL="342900" indent="-342900" algn="l">
              <a:lnSpc>
                <a:spcPts val="2100"/>
              </a:lnSpc>
              <a:buSzPct val="100000"/>
              <a:buFont typeface="+mj-lt"/>
              <a:buAutoNum type="arabicPeriod" startAt="4"/>
            </a:pPr>
            <a:r>
              <a:rPr lang="en-US" sz="1312" kern="0" spc="-33" dirty="0">
                <a:solidFill>
                  <a:srgbClr val="E5E0DF"/>
                </a:solidFill>
                <a:latin typeface="Inter" pitchFamily="34" charset="0"/>
                <a:ea typeface="Inter" pitchFamily="34" charset="-122"/>
                <a:cs typeface="Inter" pitchFamily="34" charset="-120"/>
              </a:rPr>
              <a:t>Current Ver has 8 null values which contributes 0.07% of the data.</a:t>
            </a:r>
            <a:endParaRPr lang="en-US" sz="1312" dirty="0"/>
          </a:p>
        </p:txBody>
      </p:sp>
      <p:sp>
        <p:nvSpPr>
          <p:cNvPr id="12" name="Text 9"/>
          <p:cNvSpPr/>
          <p:nvPr/>
        </p:nvSpPr>
        <p:spPr>
          <a:xfrm>
            <a:off x="2634377" y="7392710"/>
            <a:ext cx="9628227" cy="266700"/>
          </a:xfrm>
          <a:prstGeom prst="rect">
            <a:avLst/>
          </a:prstGeom>
          <a:noFill/>
          <a:ln/>
        </p:spPr>
        <p:txBody>
          <a:bodyPr wrap="none" rtlCol="0" anchor="t"/>
          <a:lstStyle/>
          <a:p>
            <a:pPr marL="342900" indent="-342900" algn="l">
              <a:lnSpc>
                <a:spcPts val="2100"/>
              </a:lnSpc>
              <a:buSzPct val="100000"/>
              <a:buFont typeface="+mj-lt"/>
              <a:buAutoNum type="arabicPeriod" startAt="5"/>
            </a:pPr>
            <a:r>
              <a:rPr lang="en-US" sz="1312" kern="0" spc="-33" dirty="0">
                <a:solidFill>
                  <a:srgbClr val="E5E0DF"/>
                </a:solidFill>
                <a:latin typeface="Inter" pitchFamily="34" charset="0"/>
                <a:ea typeface="Inter" pitchFamily="34" charset="-122"/>
                <a:cs typeface="Inter" pitchFamily="34" charset="-120"/>
              </a:rPr>
              <a:t>Android_Ver has 3 null values which contributes 0.03% of the data.</a:t>
            </a:r>
            <a:endParaRPr lang="en-US" sz="131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31743"/>
          </a:xfrm>
          <a:prstGeom prst="rect">
            <a:avLst/>
          </a:prstGeom>
          <a:solidFill>
            <a:srgbClr val="272525"/>
          </a:solidFill>
          <a:ln/>
        </p:spPr>
      </p:sp>
      <p:sp>
        <p:nvSpPr>
          <p:cNvPr id="4" name="Text 2"/>
          <p:cNvSpPr/>
          <p:nvPr/>
        </p:nvSpPr>
        <p:spPr>
          <a:xfrm>
            <a:off x="2389227" y="570309"/>
            <a:ext cx="8051721" cy="648057"/>
          </a:xfrm>
          <a:prstGeom prst="rect">
            <a:avLst/>
          </a:prstGeom>
          <a:noFill/>
          <a:ln/>
        </p:spPr>
        <p:txBody>
          <a:bodyPr wrap="none" rtlCol="0" anchor="t"/>
          <a:lstStyle/>
          <a:p>
            <a:pPr marL="0" indent="0">
              <a:lnSpc>
                <a:spcPts val="5104"/>
              </a:lnSpc>
              <a:buNone/>
            </a:pPr>
            <a:r>
              <a:rPr lang="en-US" sz="4083" b="1" kern="0" spc="-122" dirty="0">
                <a:solidFill>
                  <a:srgbClr val="FFFFFF"/>
                </a:solidFill>
                <a:latin typeface="Inter" pitchFamily="34" charset="0"/>
                <a:ea typeface="Inter" pitchFamily="34" charset="-122"/>
                <a:cs typeface="Inter" pitchFamily="34" charset="-120"/>
              </a:rPr>
              <a:t>Data Cleaning - Bivariate Analysis</a:t>
            </a:r>
            <a:endParaRPr lang="en-US" sz="4083" dirty="0"/>
          </a:p>
        </p:txBody>
      </p:sp>
      <p:pic>
        <p:nvPicPr>
          <p:cNvPr id="5" name="Image 0" descr="preencoded.png"/>
          <p:cNvPicPr>
            <a:picLocks noChangeAspect="1"/>
          </p:cNvPicPr>
          <p:nvPr/>
        </p:nvPicPr>
        <p:blipFill>
          <a:blip r:embed="rId3"/>
          <a:stretch>
            <a:fillRect/>
          </a:stretch>
        </p:blipFill>
        <p:spPr>
          <a:xfrm>
            <a:off x="3357086" y="1633180"/>
            <a:ext cx="7916108" cy="4566285"/>
          </a:xfrm>
          <a:prstGeom prst="rect">
            <a:avLst/>
          </a:prstGeom>
        </p:spPr>
      </p:pic>
      <p:sp>
        <p:nvSpPr>
          <p:cNvPr id="6" name="Text 3"/>
          <p:cNvSpPr/>
          <p:nvPr/>
        </p:nvSpPr>
        <p:spPr>
          <a:xfrm>
            <a:off x="2389227" y="6432709"/>
            <a:ext cx="9851946" cy="331827"/>
          </a:xfrm>
          <a:prstGeom prst="rect">
            <a:avLst/>
          </a:prstGeom>
          <a:noFill/>
          <a:ln/>
        </p:spPr>
        <p:txBody>
          <a:bodyPr wrap="none" rtlCol="0" anchor="t"/>
          <a:lstStyle/>
          <a:p>
            <a:pPr marL="0" indent="0">
              <a:lnSpc>
                <a:spcPts val="2613"/>
              </a:lnSpc>
              <a:buNone/>
            </a:pPr>
            <a:r>
              <a:rPr lang="en-US" sz="1633" b="1" kern="0" spc="-33" dirty="0">
                <a:solidFill>
                  <a:srgbClr val="E5E0DF"/>
                </a:solidFill>
                <a:latin typeface="Inter" pitchFamily="34" charset="0"/>
                <a:ea typeface="Inter" pitchFamily="34" charset="-122"/>
                <a:cs typeface="Inter" pitchFamily="34" charset="-120"/>
              </a:rPr>
              <a:t>Findings:</a:t>
            </a:r>
            <a:endParaRPr lang="en-US" sz="1633" dirty="0"/>
          </a:p>
        </p:txBody>
      </p:sp>
      <p:sp>
        <p:nvSpPr>
          <p:cNvPr id="7" name="Text 4"/>
          <p:cNvSpPr/>
          <p:nvPr/>
        </p:nvSpPr>
        <p:spPr>
          <a:xfrm>
            <a:off x="2389227" y="6997779"/>
            <a:ext cx="9851946" cy="663654"/>
          </a:xfrm>
          <a:prstGeom prst="rect">
            <a:avLst/>
          </a:prstGeom>
          <a:noFill/>
          <a:ln/>
        </p:spPr>
        <p:txBody>
          <a:bodyPr wrap="square" rtlCol="0" anchor="t"/>
          <a:lstStyle/>
          <a:p>
            <a:pPr marL="0" indent="0">
              <a:lnSpc>
                <a:spcPts val="2613"/>
              </a:lnSpc>
              <a:buNone/>
            </a:pPr>
            <a:r>
              <a:rPr lang="en-US" sz="1633" kern="0" spc="-33" dirty="0">
                <a:solidFill>
                  <a:srgbClr val="E5E0DF"/>
                </a:solidFill>
                <a:latin typeface="Inter" pitchFamily="34" charset="0"/>
                <a:ea typeface="Inter" pitchFamily="34" charset="-122"/>
                <a:cs typeface="Inter" pitchFamily="34" charset="-120"/>
              </a:rPr>
              <a:t>42% of the Translated_Review, Sentiment, Sentiment_Polarity &amp; Sentiment_Subjectivity has null values and we had dropped all of these values, as they were of no value to the analysis.</a:t>
            </a:r>
            <a:endParaRPr lang="en-US" sz="1633"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
        <p:nvSpPr>
          <p:cNvPr id="4" name="Text 2"/>
          <p:cNvSpPr/>
          <p:nvPr/>
        </p:nvSpPr>
        <p:spPr>
          <a:xfrm>
            <a:off x="2037993" y="1172289"/>
            <a:ext cx="2777490" cy="347186"/>
          </a:xfrm>
          <a:prstGeom prst="rect">
            <a:avLst/>
          </a:prstGeom>
          <a:noFill/>
          <a:ln/>
        </p:spPr>
        <p:txBody>
          <a:bodyPr wrap="none" rtlCol="0" anchor="t"/>
          <a:lstStyle/>
          <a:p>
            <a:pPr marL="0" indent="0">
              <a:lnSpc>
                <a:spcPts val="2734"/>
              </a:lnSpc>
              <a:buNone/>
            </a:pPr>
            <a:r>
              <a:rPr lang="en-US" sz="2187" b="1" kern="0" spc="-66" dirty="0">
                <a:solidFill>
                  <a:srgbClr val="FFFFFF"/>
                </a:solidFill>
                <a:latin typeface="Inter" pitchFamily="34" charset="0"/>
                <a:ea typeface="Inter" pitchFamily="34" charset="-122"/>
                <a:cs typeface="Inter" pitchFamily="34" charset="-120"/>
              </a:rPr>
              <a:t>Normalization</a:t>
            </a:r>
            <a:endParaRPr lang="en-US" sz="2187" dirty="0"/>
          </a:p>
        </p:txBody>
      </p:sp>
      <p:sp>
        <p:nvSpPr>
          <p:cNvPr id="5" name="Text 3"/>
          <p:cNvSpPr/>
          <p:nvPr/>
        </p:nvSpPr>
        <p:spPr>
          <a:xfrm>
            <a:off x="2037993" y="1963817"/>
            <a:ext cx="10554414" cy="355402"/>
          </a:xfrm>
          <a:prstGeom prst="rect">
            <a:avLst/>
          </a:prstGeom>
          <a:noFill/>
          <a:ln/>
        </p:spPr>
        <p:txBody>
          <a:bodyPr wrap="none" rtlCol="0" anchor="t"/>
          <a:lstStyle/>
          <a:p>
            <a:pPr marL="0" indent="0">
              <a:lnSpc>
                <a:spcPts val="2799"/>
              </a:lnSpc>
              <a:buNone/>
            </a:pPr>
            <a:r>
              <a:rPr lang="en-US" sz="1750" kern="0" spc="-35" dirty="0">
                <a:solidFill>
                  <a:srgbClr val="E5E0DF"/>
                </a:solidFill>
                <a:latin typeface="Inter" pitchFamily="34" charset="0"/>
                <a:ea typeface="Inter" pitchFamily="34" charset="-122"/>
                <a:cs typeface="Inter" pitchFamily="34" charset="-120"/>
              </a:rPr>
              <a:t>check the number of duplicates based on the App name</a:t>
            </a:r>
            <a:endParaRPr lang="en-US" sz="1750" dirty="0"/>
          </a:p>
        </p:txBody>
      </p:sp>
      <p:pic>
        <p:nvPicPr>
          <p:cNvPr id="6" name="Image 0" descr="preencoded.png"/>
          <p:cNvPicPr>
            <a:picLocks noChangeAspect="1"/>
          </p:cNvPicPr>
          <p:nvPr/>
        </p:nvPicPr>
        <p:blipFill>
          <a:blip r:embed="rId3"/>
          <a:stretch>
            <a:fillRect/>
          </a:stretch>
        </p:blipFill>
        <p:spPr>
          <a:xfrm>
            <a:off x="2037993" y="2569131"/>
            <a:ext cx="10554414" cy="3882866"/>
          </a:xfrm>
          <a:prstGeom prst="rect">
            <a:avLst/>
          </a:prstGeom>
        </p:spPr>
      </p:pic>
      <p:sp>
        <p:nvSpPr>
          <p:cNvPr id="7" name="Text 4"/>
          <p:cNvSpPr/>
          <p:nvPr/>
        </p:nvSpPr>
        <p:spPr>
          <a:xfrm>
            <a:off x="2037993" y="6701909"/>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
        <p:nvSpPr>
          <p:cNvPr id="4" name="Text 2"/>
          <p:cNvSpPr/>
          <p:nvPr/>
        </p:nvSpPr>
        <p:spPr>
          <a:xfrm>
            <a:off x="2037993" y="2616518"/>
            <a:ext cx="984635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Exploratory Data Analysis and Insights</a:t>
            </a:r>
            <a:endParaRPr lang="en-US" sz="4374" dirty="0"/>
          </a:p>
        </p:txBody>
      </p:sp>
      <p:pic>
        <p:nvPicPr>
          <p:cNvPr id="5" name="Image 0" descr="preencoded.png"/>
          <p:cNvPicPr>
            <a:picLocks noChangeAspect="1"/>
          </p:cNvPicPr>
          <p:nvPr/>
        </p:nvPicPr>
        <p:blipFill>
          <a:blip r:embed="rId3"/>
          <a:stretch>
            <a:fillRect/>
          </a:stretch>
        </p:blipFill>
        <p:spPr>
          <a:xfrm>
            <a:off x="2037993" y="3755231"/>
            <a:ext cx="444341" cy="444341"/>
          </a:xfrm>
          <a:prstGeom prst="rect">
            <a:avLst/>
          </a:prstGeom>
        </p:spPr>
      </p:pic>
      <p:sp>
        <p:nvSpPr>
          <p:cNvPr id="6" name="Text 3"/>
          <p:cNvSpPr/>
          <p:nvPr/>
        </p:nvSpPr>
        <p:spPr>
          <a:xfrm>
            <a:off x="2037993" y="4421743"/>
            <a:ext cx="2777490"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Data Visualization</a:t>
            </a:r>
            <a:endParaRPr lang="en-US" sz="2187" dirty="0"/>
          </a:p>
        </p:txBody>
      </p:sp>
      <p:sp>
        <p:nvSpPr>
          <p:cNvPr id="7" name="Text 4"/>
          <p:cNvSpPr/>
          <p:nvPr/>
        </p:nvSpPr>
        <p:spPr>
          <a:xfrm>
            <a:off x="2037993" y="4902160"/>
            <a:ext cx="3295888"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Visual representation of key dataset insights.</a:t>
            </a:r>
            <a:endParaRPr lang="en-US" sz="1750" dirty="0"/>
          </a:p>
        </p:txBody>
      </p:sp>
      <p:pic>
        <p:nvPicPr>
          <p:cNvPr id="8" name="Image 1" descr="preencoded.png"/>
          <p:cNvPicPr>
            <a:picLocks noChangeAspect="1"/>
          </p:cNvPicPr>
          <p:nvPr/>
        </p:nvPicPr>
        <p:blipFill>
          <a:blip r:embed="rId4"/>
          <a:stretch>
            <a:fillRect/>
          </a:stretch>
        </p:blipFill>
        <p:spPr>
          <a:xfrm>
            <a:off x="5667137" y="3755231"/>
            <a:ext cx="444341" cy="444341"/>
          </a:xfrm>
          <a:prstGeom prst="rect">
            <a:avLst/>
          </a:prstGeom>
        </p:spPr>
      </p:pic>
      <p:sp>
        <p:nvSpPr>
          <p:cNvPr id="9" name="Text 5"/>
          <p:cNvSpPr/>
          <p:nvPr/>
        </p:nvSpPr>
        <p:spPr>
          <a:xfrm>
            <a:off x="5667137" y="4421743"/>
            <a:ext cx="2777490"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Box Plot Analysis</a:t>
            </a:r>
            <a:endParaRPr lang="en-US" sz="2187" dirty="0"/>
          </a:p>
        </p:txBody>
      </p:sp>
      <p:sp>
        <p:nvSpPr>
          <p:cNvPr id="10" name="Text 6"/>
          <p:cNvSpPr/>
          <p:nvPr/>
        </p:nvSpPr>
        <p:spPr>
          <a:xfrm>
            <a:off x="5667137" y="4902160"/>
            <a:ext cx="3296007"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Identifying patterns and market trends.</a:t>
            </a:r>
            <a:endParaRPr lang="en-US" sz="1750" dirty="0"/>
          </a:p>
        </p:txBody>
      </p:sp>
      <p:pic>
        <p:nvPicPr>
          <p:cNvPr id="11" name="Image 2" descr="preencoded.png"/>
          <p:cNvPicPr>
            <a:picLocks noChangeAspect="1"/>
          </p:cNvPicPr>
          <p:nvPr/>
        </p:nvPicPr>
        <p:blipFill>
          <a:blip r:embed="rId5"/>
          <a:stretch>
            <a:fillRect/>
          </a:stretch>
        </p:blipFill>
        <p:spPr>
          <a:xfrm>
            <a:off x="9296400" y="3755231"/>
            <a:ext cx="444341" cy="444341"/>
          </a:xfrm>
          <a:prstGeom prst="rect">
            <a:avLst/>
          </a:prstGeom>
        </p:spPr>
      </p:pic>
      <p:sp>
        <p:nvSpPr>
          <p:cNvPr id="12" name="Text 7"/>
          <p:cNvSpPr/>
          <p:nvPr/>
        </p:nvSpPr>
        <p:spPr>
          <a:xfrm>
            <a:off x="9296400" y="4421743"/>
            <a:ext cx="2777490"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Inter" pitchFamily="34" charset="0"/>
                <a:ea typeface="Inter" pitchFamily="34" charset="-122"/>
                <a:cs typeface="Inter" pitchFamily="34" charset="-120"/>
              </a:rPr>
              <a:t>Correlation Study</a:t>
            </a:r>
            <a:endParaRPr lang="en-US" sz="2187" dirty="0"/>
          </a:p>
        </p:txBody>
      </p:sp>
      <p:sp>
        <p:nvSpPr>
          <p:cNvPr id="13" name="Text 8"/>
          <p:cNvSpPr/>
          <p:nvPr/>
        </p:nvSpPr>
        <p:spPr>
          <a:xfrm>
            <a:off x="9296400" y="4902160"/>
            <a:ext cx="3296007" cy="710803"/>
          </a:xfrm>
          <a:prstGeom prst="rect">
            <a:avLst/>
          </a:prstGeom>
          <a:noFill/>
          <a:ln/>
        </p:spPr>
        <p:txBody>
          <a:bodyPr wrap="square" rtlCol="0" anchor="t"/>
          <a:lstStyle/>
          <a:p>
            <a:pPr marL="0" indent="0" algn="l">
              <a:lnSpc>
                <a:spcPts val="2799"/>
              </a:lnSpc>
              <a:buNone/>
            </a:pPr>
            <a:r>
              <a:rPr lang="en-US" sz="1750" kern="0" spc="-35" dirty="0">
                <a:solidFill>
                  <a:srgbClr val="E5E0DF"/>
                </a:solidFill>
                <a:latin typeface="Inter" pitchFamily="34" charset="0"/>
                <a:ea typeface="Inter" pitchFamily="34" charset="-122"/>
                <a:cs typeface="Inter" pitchFamily="34" charset="-120"/>
              </a:rPr>
              <a:t>Investigating relationships between variables.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588</Words>
  <Application>Microsoft Office PowerPoint</Application>
  <PresentationFormat>Custom</PresentationFormat>
  <Paragraphs>95</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Aniket Bangar</cp:lastModifiedBy>
  <cp:revision>2</cp:revision>
  <dcterms:created xsi:type="dcterms:W3CDTF">2024-02-24T09:51:32Z</dcterms:created>
  <dcterms:modified xsi:type="dcterms:W3CDTF">2024-02-24T09:52:56Z</dcterms:modified>
</cp:coreProperties>
</file>